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Dosis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x8Q/Ab8NtyyIQD/UBNTWM60H6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7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osi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2.xml"/><Relationship Id="rId18" Type="http://schemas.openxmlformats.org/officeDocument/2006/relationships/font" Target="fonts/Dosi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e-Numpy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806627"/>
            <a:ext cx="30645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Employee Attrition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Handle Class Imbalance</a:t>
            </a:r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1041720" y="1533525"/>
            <a:ext cx="4168455" cy="484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Handling class imbalance untuk mengatasi ketimpangan persebaran pada feature target.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Handling class imbalance coba dilakukan dengan </a:t>
            </a:r>
            <a:r>
              <a:rPr lang="en-US" sz="1800">
                <a:latin typeface="Dosis"/>
                <a:ea typeface="Dosis"/>
                <a:cs typeface="Dosis"/>
                <a:sym typeface="Dosis"/>
              </a:rPr>
              <a:t>dua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metode, yaitu oversampling, dan SMOTE</a:t>
            </a:r>
            <a:endParaRPr/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4">
            <a:alphaModFix/>
          </a:blip>
          <a:srcRect b="0" l="0" r="40782" t="0"/>
          <a:stretch/>
        </p:blipFill>
        <p:spPr>
          <a:xfrm>
            <a:off x="6736325" y="1533525"/>
            <a:ext cx="51328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825" y="2390775"/>
            <a:ext cx="50577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041720" y="1533525"/>
            <a:ext cx="8921430" cy="484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Pada dataset ini tidak diperlukan melakukan feature extraction karena fitur-fitur yang ada pada dataset ini sudah tidak dapat diekstraksi lebih lagi menjadi fitur baru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1041720" y="1212168"/>
            <a:ext cx="10533000" cy="452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Nama: Muhammad Chosasih Mahendra, Putri Maylita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Cleansing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Nama: Samuel Akwila, Ilham Taufiqurrohim , Rama Putra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Engineering, Laporan Stage 2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1041720" y="696642"/>
            <a:ext cx="7352472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(1 slide)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Data Cleansing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/>
        </p:nvSpPr>
        <p:spPr>
          <a:xfrm>
            <a:off x="1041720" y="696642"/>
            <a:ext cx="7352472" cy="1106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Handle Missing Data &amp; </a:t>
            </a:r>
            <a:endParaRPr/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Dupilkat Value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258" y="869865"/>
            <a:ext cx="3136442" cy="5669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/>
        </p:nvSpPr>
        <p:spPr>
          <a:xfrm>
            <a:off x="1181101" y="3238500"/>
            <a:ext cx="5219700" cy="221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Dataset terdiri dari 1470 baris dan 34 kolom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Tidak ada baris yang memiliki nilai kosong, maupun duplikasi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Tipe data dan nama kolom sekilas sudah sesuai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Handle Outliers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1123950" y="1587344"/>
            <a:ext cx="5276851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Outlier terlihat terutama pada kolom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MonthlyIncome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YearAtCompany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TotalWorkingYear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YearsSinceLastPromotion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Kolom yang memiliki distribusi data mendekati normal adalah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Age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Daily Rate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Hourly Rate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Monthly Rate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/>
          </a:p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Kondisi data setelah outlier dihapus menggunakan metode Zscore 🡪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763318"/>
            <a:ext cx="3743326" cy="374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1" y="5186364"/>
            <a:ext cx="5572125" cy="141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92" name="Google Shape;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1304925"/>
            <a:ext cx="4705350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/>
          <p:nvPr/>
        </p:nvSpPr>
        <p:spPr>
          <a:xfrm>
            <a:off x="1041720" y="2409825"/>
            <a:ext cx="5219700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Berdasarkan analisis di Stage 1, feature yang sangat skew adalah: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MonthlyIncome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NumCompaniesWorked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PercentSalaryHike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TotalWorkingYears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YearsAtCompany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YearsInCurrentRole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YearsSinceLastPromotion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YearsWithCurrManager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Feature tersebut akan ditransformasi menggunakan Log Transformation dengan tujuan agar sebarannya mendekati sebaran normal.</a:t>
            </a:r>
            <a:endParaRPr/>
          </a:p>
        </p:txBody>
      </p:sp>
      <p:sp>
        <p:nvSpPr>
          <p:cNvPr id="95" name="Google Shape;95;p10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1028700" y="1534231"/>
            <a:ext cx="7352472" cy="409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Log Transformation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1" name="Google Shape;1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  <a:endParaRPr/>
          </a:p>
        </p:txBody>
      </p:sp>
      <p:sp>
        <p:nvSpPr>
          <p:cNvPr id="103" name="Google Shape;103;p11"/>
          <p:cNvSpPr txBox="1"/>
          <p:nvPr/>
        </p:nvSpPr>
        <p:spPr>
          <a:xfrm>
            <a:off x="1028700" y="1534231"/>
            <a:ext cx="7352472" cy="409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Log Transformation</a:t>
            </a:r>
            <a:endParaRPr/>
          </a:p>
        </p:txBody>
      </p:sp>
      <p:pic>
        <p:nvPicPr>
          <p:cNvPr id="104" name="Google Shape;10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5412" y="2105459"/>
            <a:ext cx="3858058" cy="385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5390" y="2105458"/>
            <a:ext cx="3858058" cy="3858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1"/>
          <p:cNvCxnSpPr/>
          <p:nvPr/>
        </p:nvCxnSpPr>
        <p:spPr>
          <a:xfrm>
            <a:off x="6534150" y="1848716"/>
            <a:ext cx="0" cy="4304434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1"/>
          <p:cNvSpPr txBox="1"/>
          <p:nvPr/>
        </p:nvSpPr>
        <p:spPr>
          <a:xfrm>
            <a:off x="2075385" y="6135399"/>
            <a:ext cx="3858059" cy="3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/>
          </a:p>
        </p:txBody>
      </p:sp>
      <p:sp>
        <p:nvSpPr>
          <p:cNvPr id="108" name="Google Shape;108;p11"/>
          <p:cNvSpPr txBox="1"/>
          <p:nvPr/>
        </p:nvSpPr>
        <p:spPr>
          <a:xfrm>
            <a:off x="7005412" y="6135399"/>
            <a:ext cx="3858059" cy="3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Log Transformation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3" name="Google Shape;1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1028700" y="1534231"/>
            <a:ext cx="7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/>
          </a:p>
        </p:txBody>
      </p:sp>
      <p:sp>
        <p:nvSpPr>
          <p:cNvPr id="116" name="Google Shape;116;p12"/>
          <p:cNvSpPr txBox="1"/>
          <p:nvPr/>
        </p:nvSpPr>
        <p:spPr>
          <a:xfrm>
            <a:off x="955550" y="2397525"/>
            <a:ext cx="48312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Melakukan </a:t>
            </a:r>
            <a:r>
              <a:rPr lang="en-US" sz="1800">
                <a:latin typeface="Dosis"/>
                <a:ea typeface="Dosis"/>
                <a:cs typeface="Dosis"/>
                <a:sym typeface="Dosis"/>
              </a:rPr>
              <a:t>standarisasi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data pada feature numerik, misalnya pada feature di samping.</a:t>
            </a:r>
            <a:endParaRPr/>
          </a:p>
        </p:txBody>
      </p:sp>
      <p:sp>
        <p:nvSpPr>
          <p:cNvPr id="117" name="Google Shape;117;p12"/>
          <p:cNvSpPr txBox="1"/>
          <p:nvPr/>
        </p:nvSpPr>
        <p:spPr>
          <a:xfrm>
            <a:off x="6918333" y="3340499"/>
            <a:ext cx="38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6843487" y="6135399"/>
            <a:ext cx="38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4">
            <a:alphaModFix/>
          </a:blip>
          <a:srcRect b="0" l="0" r="44629" t="0"/>
          <a:stretch/>
        </p:blipFill>
        <p:spPr>
          <a:xfrm>
            <a:off x="5884437" y="1426900"/>
            <a:ext cx="6149426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138" y="4324500"/>
            <a:ext cx="64484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25" name="Google Shape;1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  <a:endParaRPr/>
          </a:p>
        </p:txBody>
      </p:sp>
      <p:sp>
        <p:nvSpPr>
          <p:cNvPr id="127" name="Google Shape;127;p13"/>
          <p:cNvSpPr txBox="1"/>
          <p:nvPr/>
        </p:nvSpPr>
        <p:spPr>
          <a:xfrm>
            <a:off x="1041720" y="1533525"/>
            <a:ext cx="4168455" cy="484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Melakukan label encoding pada feature target dan feature ordinal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Melakukan one hot encoding pada feature categorical yang memiliki unique value &gt; 2</a:t>
            </a: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3586" y="1466850"/>
            <a:ext cx="6378864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6783" y="4533900"/>
            <a:ext cx="6505667" cy="19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34" name="Google Shape;1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1041720" y="7054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041720" y="1533525"/>
            <a:ext cx="4168455" cy="484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Fitur yang ada masih sangat banyak.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Menghapus fitur yang memiliki korelasi sangat rendah ke Attrition</a:t>
            </a:r>
            <a:r>
              <a:rPr lang="en-US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Threshold yang diterapkan adalah korelasi &lt; ± 0.1.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lang="en-US">
                <a:latin typeface="Dosis"/>
                <a:ea typeface="Dosis"/>
                <a:cs typeface="Dosis"/>
                <a:sym typeface="Dosis"/>
              </a:rPr>
              <a:t>Terdapat beberapa fitur yang memiliki korelasi tinggi</a:t>
            </a:r>
            <a:r>
              <a:rPr lang="en-US">
                <a:latin typeface="Dosis"/>
                <a:ea typeface="Dosis"/>
                <a:cs typeface="Dosis"/>
                <a:sym typeface="Dosis"/>
              </a:rPr>
              <a:t> atau fitur yang redundan. Oleh karena itu perlu dilakukan penghapusan fitur-fitur yang memiliki korelasi tinggi (&gt;0.7). Tidak menghapus kedua fitur yang berkorelasi tinggi, tetapi tetap mempertahankan salah satu fitur tersebut yang memiliki korelasi lebih tinggi ke Attrition.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b="0" l="0" r="41207" t="0"/>
          <a:stretch/>
        </p:blipFill>
        <p:spPr>
          <a:xfrm>
            <a:off x="6920988" y="2345363"/>
            <a:ext cx="50958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188" y="1016825"/>
            <a:ext cx="34194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0988" y="3555050"/>
            <a:ext cx="5095875" cy="25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7539933" y="1826074"/>
            <a:ext cx="38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7539945" y="6226249"/>
            <a:ext cx="38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